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2" r:id="rId4"/>
    <p:sldId id="259" r:id="rId5"/>
    <p:sldId id="276" r:id="rId6"/>
    <p:sldId id="265" r:id="rId7"/>
    <p:sldId id="271" r:id="rId8"/>
    <p:sldId id="260" r:id="rId9"/>
    <p:sldId id="270" r:id="rId10"/>
    <p:sldId id="274" r:id="rId11"/>
    <p:sldId id="262" r:id="rId12"/>
    <p:sldId id="267" r:id="rId13"/>
    <p:sldId id="264" r:id="rId14"/>
    <p:sldId id="266" r:id="rId15"/>
    <p:sldId id="269" r:id="rId16"/>
    <p:sldId id="275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23" autoAdjust="0"/>
    <p:restoredTop sz="95294" autoAdjust="0"/>
  </p:normalViewPr>
  <p:slideViewPr>
    <p:cSldViewPr snapToGrid="0">
      <p:cViewPr varScale="1">
        <p:scale>
          <a:sx n="118" d="100"/>
          <a:sy n="118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F7A80-EAB4-489A-B5D0-33B65716E512}" type="datetimeFigureOut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A5E4D-DBA7-4B1A-83A8-1067891EB2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51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D%81%B4%EB%9D%BC%EC%9D%B4%EC%96%B8%ED%8A%B8_%EC%84%9C%EB%B2%84_%EB%AA%A8%EB%8D%B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안녕하십니까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이번 </a:t>
            </a:r>
            <a:r>
              <a:rPr lang="en-US" altLang="ko-KR" dirty="0"/>
              <a:t>1</a:t>
            </a:r>
            <a:r>
              <a:rPr lang="ko-KR" altLang="en-US" dirty="0"/>
              <a:t>학기 </a:t>
            </a:r>
            <a:r>
              <a:rPr lang="ko-KR" altLang="en-US" dirty="0" err="1"/>
              <a:t>빅데이터개론</a:t>
            </a:r>
            <a:r>
              <a:rPr lang="ko-KR" altLang="en-US" dirty="0"/>
              <a:t> 수업의 실습조교를 맡게 된 </a:t>
            </a:r>
            <a:r>
              <a:rPr lang="en-US" altLang="ko-KR" dirty="0"/>
              <a:t>Network Data Science Lab</a:t>
            </a:r>
            <a:r>
              <a:rPr lang="ko-KR" altLang="en-US" dirty="0"/>
              <a:t>의 안준영입니다</a:t>
            </a:r>
            <a:r>
              <a:rPr lang="en-US" altLang="ko-KR" dirty="0"/>
              <a:t>. </a:t>
            </a:r>
            <a:r>
              <a:rPr lang="ko-KR" altLang="en-US" dirty="0"/>
              <a:t>반갑습니다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실습 강의 중 궁금하신 사항이나 도움이 필요하실 경우</a:t>
            </a:r>
            <a:r>
              <a:rPr lang="en-US" altLang="ko-KR" dirty="0"/>
              <a:t>, </a:t>
            </a:r>
            <a:r>
              <a:rPr lang="ko-KR" altLang="en-US" dirty="0"/>
              <a:t>언제든지 </a:t>
            </a:r>
            <a:r>
              <a:rPr lang="en-US" altLang="ko-KR" dirty="0"/>
              <a:t>e-campus</a:t>
            </a:r>
            <a:r>
              <a:rPr lang="ko-KR" altLang="en-US" dirty="0"/>
              <a:t>나 제 메일 혹은</a:t>
            </a:r>
            <a:r>
              <a:rPr lang="en-US" altLang="ko-KR" dirty="0"/>
              <a:t>, </a:t>
            </a:r>
            <a:r>
              <a:rPr lang="ko-KR" altLang="en-US" dirty="0"/>
              <a:t>연구실로 방문하시면 친절히 </a:t>
            </a:r>
            <a:r>
              <a:rPr lang="ko-KR" altLang="en-US" dirty="0" err="1"/>
              <a:t>안내드리겠습니다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A5E4D-DBA7-4B1A-83A8-1067891EB23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80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A5E4D-DBA7-4B1A-83A8-1067891EB23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166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제가 알려드릴 이번 수업의 목차는 다음과 같습니다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첫번째</a:t>
            </a:r>
            <a:r>
              <a:rPr lang="en-US" altLang="ko-KR" dirty="0"/>
              <a:t>, </a:t>
            </a:r>
            <a:r>
              <a:rPr lang="ko-KR" altLang="en-US" dirty="0" err="1"/>
              <a:t>파이썬의</a:t>
            </a:r>
            <a:r>
              <a:rPr lang="ko-KR" altLang="en-US" dirty="0"/>
              <a:t> 기원</a:t>
            </a:r>
            <a:endParaRPr lang="en-US" altLang="ko-KR" dirty="0"/>
          </a:p>
          <a:p>
            <a:r>
              <a:rPr lang="ko-KR" altLang="en-US" dirty="0"/>
              <a:t>두번째</a:t>
            </a:r>
            <a:r>
              <a:rPr lang="en-US" altLang="ko-KR" dirty="0"/>
              <a:t>, </a:t>
            </a:r>
            <a:r>
              <a:rPr lang="ko-KR" altLang="en-US" dirty="0" err="1"/>
              <a:t>파이썬의</a:t>
            </a:r>
            <a:r>
              <a:rPr lang="ko-KR" altLang="en-US" dirty="0"/>
              <a:t> 철학 및 특징</a:t>
            </a:r>
            <a:endParaRPr lang="en-US" altLang="ko-KR" dirty="0"/>
          </a:p>
          <a:p>
            <a:r>
              <a:rPr lang="ko-KR" altLang="en-US" dirty="0"/>
              <a:t>세번째</a:t>
            </a:r>
            <a:r>
              <a:rPr lang="en-US" altLang="ko-KR" dirty="0"/>
              <a:t>, </a:t>
            </a:r>
            <a:r>
              <a:rPr lang="ko-KR" altLang="en-US" dirty="0"/>
              <a:t>다양한 </a:t>
            </a:r>
            <a:r>
              <a:rPr lang="en-US" altLang="ko-KR" dirty="0"/>
              <a:t>Python</a:t>
            </a:r>
            <a:r>
              <a:rPr lang="ko-KR" altLang="en-US" dirty="0"/>
              <a:t>의 쓰임새</a:t>
            </a:r>
            <a:endParaRPr lang="en-US" altLang="ko-KR" dirty="0"/>
          </a:p>
          <a:p>
            <a:r>
              <a:rPr lang="ko-KR" altLang="en-US" dirty="0"/>
              <a:t>네번째</a:t>
            </a:r>
            <a:r>
              <a:rPr lang="en-US" altLang="ko-KR" dirty="0"/>
              <a:t>, </a:t>
            </a:r>
            <a:r>
              <a:rPr lang="ko-KR" altLang="en-US" dirty="0" err="1"/>
              <a:t>파이썬을</a:t>
            </a:r>
            <a:r>
              <a:rPr lang="ko-KR" altLang="en-US" dirty="0"/>
              <a:t> 실행하는 여러가지 방법</a:t>
            </a:r>
            <a:endParaRPr lang="en-US" altLang="ko-KR" dirty="0"/>
          </a:p>
          <a:p>
            <a:r>
              <a:rPr lang="ko-KR" altLang="en-US" dirty="0" err="1"/>
              <a:t>다섯번째</a:t>
            </a:r>
            <a:r>
              <a:rPr lang="en-US" altLang="ko-KR" dirty="0"/>
              <a:t>, </a:t>
            </a:r>
            <a:r>
              <a:rPr lang="ko-KR" altLang="en-US" dirty="0"/>
              <a:t>아나콘다 설치 및 주피터 노트북 실행</a:t>
            </a:r>
            <a:endParaRPr lang="en-US" altLang="ko-KR" dirty="0"/>
          </a:p>
          <a:p>
            <a:r>
              <a:rPr lang="ko-KR" altLang="en-US" dirty="0" err="1"/>
              <a:t>여섯번째</a:t>
            </a:r>
            <a:r>
              <a:rPr lang="en-US" altLang="ko-KR" dirty="0"/>
              <a:t>, </a:t>
            </a:r>
            <a:r>
              <a:rPr lang="ko-KR" altLang="en-US" dirty="0"/>
              <a:t>구글 </a:t>
            </a:r>
            <a:r>
              <a:rPr lang="ko-KR" altLang="en-US" dirty="0" err="1"/>
              <a:t>코랩</a:t>
            </a:r>
            <a:r>
              <a:rPr lang="ko-KR" altLang="en-US" dirty="0"/>
              <a:t> 사용법 설명입니다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수업에 사용되는 자료들은 대부분 </a:t>
            </a:r>
            <a:r>
              <a:rPr lang="ko-KR" altLang="en-US" dirty="0" err="1"/>
              <a:t>위키독스</a:t>
            </a:r>
            <a:r>
              <a:rPr lang="ko-KR" altLang="en-US" dirty="0"/>
              <a:t> </a:t>
            </a:r>
            <a:r>
              <a:rPr lang="ko-KR" altLang="en-US" dirty="0" err="1"/>
              <a:t>박응용님의</a:t>
            </a:r>
            <a:r>
              <a:rPr lang="ko-KR" altLang="en-US" dirty="0"/>
              <a:t> 점프 투 </a:t>
            </a:r>
            <a:r>
              <a:rPr lang="ko-KR" altLang="en-US" dirty="0" err="1"/>
              <a:t>파이썬을</a:t>
            </a:r>
            <a:r>
              <a:rPr lang="ko-KR" altLang="en-US" dirty="0"/>
              <a:t> 사용하였습니다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A5E4D-DBA7-4B1A-83A8-1067891EB23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97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수업에 들어가기 앞서 간략히 제 소개를 드리도록 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오프라인으로 만났으면 면대면으로 </a:t>
            </a:r>
            <a:r>
              <a:rPr lang="ko-KR" altLang="en-US" dirty="0" err="1"/>
              <a:t>설명드렸겠지만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온라인으로 진행되는 강의인만큼 제 소개를 먼저 드리는 것이 더욱 예의라 생각하여 준비했습니다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제 이름은 안준영이고</a:t>
            </a:r>
            <a:r>
              <a:rPr lang="en-US" altLang="ko-KR" dirty="0"/>
              <a:t>, 2013</a:t>
            </a:r>
            <a:r>
              <a:rPr lang="ko-KR" altLang="en-US" dirty="0"/>
              <a:t>년 상명대학교 </a:t>
            </a:r>
            <a:r>
              <a:rPr lang="ko-KR" altLang="en-US" dirty="0" err="1"/>
              <a:t>컴퓨터소프트웨어공학과로</a:t>
            </a:r>
            <a:r>
              <a:rPr lang="ko-KR" altLang="en-US" dirty="0"/>
              <a:t> 입학하여 </a:t>
            </a:r>
            <a:r>
              <a:rPr lang="en-US" altLang="ko-KR" dirty="0"/>
              <a:t>19</a:t>
            </a:r>
            <a:r>
              <a:rPr lang="ko-KR" altLang="en-US" dirty="0"/>
              <a:t>년도 봄에 졸업하고</a:t>
            </a:r>
            <a:r>
              <a:rPr lang="en-US" altLang="ko-KR" dirty="0"/>
              <a:t>,</a:t>
            </a:r>
            <a:r>
              <a:rPr lang="ko-KR" altLang="en-US" dirty="0"/>
              <a:t> 올해 대학원 석사과정으로 입학하였습니다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옆의 사진은 제가 </a:t>
            </a:r>
            <a:r>
              <a:rPr lang="en-US" altLang="ko-KR" dirty="0"/>
              <a:t>18</a:t>
            </a:r>
            <a:r>
              <a:rPr lang="ko-KR" altLang="en-US" dirty="0"/>
              <a:t>년도 </a:t>
            </a:r>
            <a:r>
              <a:rPr lang="en-US" altLang="ko-KR" dirty="0"/>
              <a:t>ICT </a:t>
            </a:r>
            <a:r>
              <a:rPr lang="ko-KR" altLang="en-US" dirty="0"/>
              <a:t>봉사단으로 네팔의 한 학교에 파견되었을 때 스크래치 교육을 하고 있는 모습입니다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현재 김현철 교수님의 </a:t>
            </a:r>
            <a:r>
              <a:rPr lang="en-US" altLang="ko-KR" dirty="0"/>
              <a:t>Network Data Science Lab</a:t>
            </a:r>
            <a:r>
              <a:rPr lang="ko-KR" altLang="en-US" dirty="0"/>
              <a:t>의 연구원으로 빅데이터와 </a:t>
            </a:r>
            <a:r>
              <a:rPr lang="ko-KR" altLang="en-US" dirty="0" err="1"/>
              <a:t>머신러닝에</a:t>
            </a:r>
            <a:r>
              <a:rPr lang="ko-KR" altLang="en-US" dirty="0"/>
              <a:t> 대해서 공부하고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앞으로 잘 부탁드리며 파이썬 소개를 시작하겠습니다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A5E4D-DBA7-4B1A-83A8-1067891EB23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13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ko-KR" altLang="en-US" dirty="0" err="1"/>
              <a:t>파이썬의</a:t>
            </a:r>
            <a:r>
              <a:rPr lang="ko-KR" altLang="en-US" dirty="0"/>
              <a:t> 기원입니다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파이썬은</a:t>
            </a:r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dirty="0"/>
              <a:t>네덜란드 </a:t>
            </a:r>
            <a:r>
              <a:rPr lang="en-US" altLang="ko-KR" dirty="0"/>
              <a:t>~ </a:t>
            </a:r>
            <a:r>
              <a:rPr lang="ko-KR" altLang="en-US" dirty="0"/>
              <a:t>인터프리터 </a:t>
            </a:r>
            <a:r>
              <a:rPr lang="ko-KR" altLang="en-US" dirty="0" err="1"/>
              <a:t>언어＇입니다</a:t>
            </a:r>
            <a:r>
              <a:rPr lang="en-US" altLang="ko-KR" dirty="0"/>
              <a:t>. </a:t>
            </a:r>
            <a:r>
              <a:rPr lang="ko-KR" altLang="en-US" dirty="0"/>
              <a:t>옆에 계신 이 분이 </a:t>
            </a:r>
            <a:r>
              <a:rPr lang="ko-KR" altLang="en-US" dirty="0" err="1"/>
              <a:t>창시자이신</a:t>
            </a:r>
            <a:r>
              <a:rPr lang="ko-KR" altLang="en-US" dirty="0"/>
              <a:t> 귀도 반 </a:t>
            </a:r>
            <a:r>
              <a:rPr lang="ko-KR" altLang="en-US" dirty="0" err="1"/>
              <a:t>로섬님입니다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‘Python</a:t>
            </a:r>
            <a:r>
              <a:rPr lang="ko-KR" altLang="en-US" dirty="0"/>
              <a:t>이란 이름은 자신이 좋아하던 코미디 </a:t>
            </a:r>
            <a:r>
              <a:rPr lang="en-US" altLang="ko-KR" dirty="0"/>
              <a:t>~ ‘</a:t>
            </a:r>
            <a:r>
              <a:rPr lang="ko-KR" altLang="en-US" dirty="0"/>
              <a:t>에서 비롯된 것이라고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파이썬을</a:t>
            </a:r>
            <a:r>
              <a:rPr lang="ko-KR" altLang="en-US" dirty="0"/>
              <a:t> 만들게 된 계기에 대해서 인터뷰를 한 영상이 있는데 한 번 보시겠습니다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A5E4D-DBA7-4B1A-83A8-1067891EB23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59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ko-KR" altLang="en-US" dirty="0" err="1"/>
              <a:t>파이썬의</a:t>
            </a:r>
            <a:r>
              <a:rPr lang="ko-KR" altLang="en-US" dirty="0"/>
              <a:t> 기원입니다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파이썬은</a:t>
            </a:r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dirty="0"/>
              <a:t>네덜란드 </a:t>
            </a:r>
            <a:r>
              <a:rPr lang="en-US" altLang="ko-KR" dirty="0"/>
              <a:t>~ </a:t>
            </a:r>
            <a:r>
              <a:rPr lang="ko-KR" altLang="en-US" dirty="0"/>
              <a:t>인터프리터 </a:t>
            </a:r>
            <a:r>
              <a:rPr lang="ko-KR" altLang="en-US" dirty="0" err="1"/>
              <a:t>언어＇입니다</a:t>
            </a:r>
            <a:r>
              <a:rPr lang="en-US" altLang="ko-KR" dirty="0"/>
              <a:t>. </a:t>
            </a:r>
            <a:r>
              <a:rPr lang="ko-KR" altLang="en-US" dirty="0"/>
              <a:t>옆에 계신 이 분이 </a:t>
            </a:r>
            <a:r>
              <a:rPr lang="ko-KR" altLang="en-US" dirty="0" err="1"/>
              <a:t>창시자이신</a:t>
            </a:r>
            <a:r>
              <a:rPr lang="ko-KR" altLang="en-US" dirty="0"/>
              <a:t> 귀도 반 </a:t>
            </a:r>
            <a:r>
              <a:rPr lang="ko-KR" altLang="en-US" dirty="0" err="1"/>
              <a:t>로섬님입니다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‘Python</a:t>
            </a:r>
            <a:r>
              <a:rPr lang="ko-KR" altLang="en-US" dirty="0"/>
              <a:t>이란 이름은 자신이 좋아하던 코미디 </a:t>
            </a:r>
            <a:r>
              <a:rPr lang="en-US" altLang="ko-KR" dirty="0"/>
              <a:t>~ ‘</a:t>
            </a:r>
            <a:r>
              <a:rPr lang="ko-KR" altLang="en-US" dirty="0"/>
              <a:t>에서 비롯된 것이라고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파이썬을</a:t>
            </a:r>
            <a:r>
              <a:rPr lang="ko-KR" altLang="en-US" dirty="0"/>
              <a:t> 만들게 된 계기에 대해서 인터뷰를 한 영상이 있는데 한 번 보시겠습니다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A5E4D-DBA7-4B1A-83A8-1067891EB23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26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영상 잘 보셨나요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그렇다면</a:t>
            </a:r>
            <a:r>
              <a:rPr lang="en-US" altLang="ko-KR" dirty="0"/>
              <a:t>, </a:t>
            </a:r>
            <a:r>
              <a:rPr lang="ko-KR" altLang="en-US" dirty="0"/>
              <a:t>위에서 언급되었던 인터프리터 언어에 대한 개념을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먼저 컴파일 언어에 대해서 설명을 드리면</a:t>
            </a:r>
            <a:r>
              <a:rPr lang="en-US" altLang="ko-KR" dirty="0"/>
              <a:t>, ~~~~</a:t>
            </a:r>
          </a:p>
          <a:p>
            <a:r>
              <a:rPr lang="ko-KR" altLang="en-US" dirty="0"/>
              <a:t>반면에 인터프리터 언어는 </a:t>
            </a:r>
            <a:r>
              <a:rPr lang="en-US" altLang="ko-KR" dirty="0"/>
              <a:t>~ </a:t>
            </a:r>
          </a:p>
          <a:p>
            <a:r>
              <a:rPr lang="ko-KR" altLang="en-US" dirty="0"/>
              <a:t>예를 들어서 여러분들이 통역사와 함께 외국인을 만나는 상황이라고 하면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A5E4D-DBA7-4B1A-83A8-1067891EB23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43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파이선의 철학에 대해서 </a:t>
            </a:r>
            <a:r>
              <a:rPr lang="ko-KR" altLang="en-US" dirty="0" err="1"/>
              <a:t>설명드리고자</a:t>
            </a:r>
            <a:r>
              <a:rPr lang="ko-KR" altLang="en-US" dirty="0"/>
              <a:t>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Python Enhancement Proposal</a:t>
            </a:r>
            <a:r>
              <a:rPr lang="ko-KR" altLang="en-US" dirty="0"/>
              <a:t>이라는 파이썬 개발 문서에도 </a:t>
            </a:r>
            <a:r>
              <a:rPr lang="ko-KR" altLang="en-US" dirty="0" err="1"/>
              <a:t>나와있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A5E4D-DBA7-4B1A-83A8-1067891EB23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390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A5E4D-DBA7-4B1A-83A8-1067891EB23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89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알 수 없는 작성자 님의 </a:t>
            </a:r>
            <a:r>
              <a:rPr lang="ko-KR" altLang="en-US" sz="1200" dirty="0">
                <a:hlinkClick r:id="rId3" tooltip="https://ko.wikipedia.org/wiki/%ED%81%B4%EB%9D%BC%EC%9D%B4%EC%96%B8%ED%8A%B8_%EC%84%9C%EB%B2%84_%EB%AA%A8%EB%8D%B8"/>
              </a:rPr>
              <a:t>이 사진</a:t>
            </a:r>
            <a:r>
              <a:rPr lang="ko-KR" altLang="en-US" sz="1200" dirty="0"/>
              <a:t>에는 </a:t>
            </a:r>
            <a:r>
              <a:rPr lang="ko-KR" altLang="en-US" sz="1200" dirty="0">
                <a:hlinkClick r:id="rId4" tooltip="https://creativecommons.org/licenses/by-sa/3.0/"/>
              </a:rPr>
              <a:t>CC BY-SA</a:t>
            </a:r>
            <a:r>
              <a:rPr lang="ko-KR" altLang="en-US" sz="1200" dirty="0"/>
              <a:t> 라이선스가 적용됩니다.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A5E4D-DBA7-4B1A-83A8-1067891EB23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44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1D0B12-6659-4868-92BE-98144973C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9301FC9-11BC-45C8-9D2D-B4E7A95E9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8E57DC-A956-4F07-B069-4E540687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718-CC20-46FF-86CC-98F9518A9653}" type="datetime1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3AEBDF-BA25-4C3E-82BC-9368C325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BB9B84-1093-4BF8-AA02-5435682E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76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96A16F-81B5-4C6E-8334-B1FE8FEB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F30C28-C22A-4D85-AA36-936D380C9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7EC914-216D-41EF-BCAF-68868BC24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F7A-230B-4089-B1B5-8D27DFF62EBE}" type="datetime1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C30D67-4060-4D25-9132-8ADBF6C1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669E00-634E-42A0-8DEB-2E8683F7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44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2DDFBD9-E6DD-45F1-B4EC-88E577B29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C9D3436-3B7B-475C-BD10-C67D8F758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58A9A2-7FB5-4265-A650-123B9457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22-2108-4BF7-A1DF-E1F5EB59F304}" type="datetime1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034B65-1F53-4D04-AA7C-6D7EFBD6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AA416C-190D-4A48-B52E-B45193AC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27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51CF65-DE2F-46D1-A590-332BC2FE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B2378E-B7F8-4501-9A07-C166A4844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14B5E3-F4E9-4005-B660-AC119B00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CC67-359E-4BF8-8912-0CB427D8825C}" type="datetime1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4AC981-2CF9-4BBB-B4BA-C47C6BD5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B9AEF9-2A16-441D-882A-90570D22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00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276BDB-EEE1-4494-B82A-FF721FD0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673461-A000-4CC4-9EFB-CE65A62C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704C16-C3F0-47E0-9A27-7C9BF9F6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1D66-DF5D-4096-8E6A-0801FB91B124}" type="datetime1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8E80B8-A3A6-44BB-B61C-7D22E376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0A48F3-4AAB-4C1B-8334-8DE6DD50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540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C4D7C4-E586-42C3-A680-AC613D46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4C41BB-B1CF-4C1C-8266-E2F591894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8B2B6AE-9308-452E-98A8-0D2AFF35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969EF7-DF02-4225-AD33-2DC231C1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E29F-D768-47D8-8357-79694825CB40}" type="datetime1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BF97882-DA04-47A8-9AF4-54A3D910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AF2358-8251-43B3-8F2B-8A8235F0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8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F56FE1-B1EB-4849-B00B-31BAE91F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868C53B-1401-4DCE-AFB4-7D09FF716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6B1EEC9-F4C9-4A5A-ACC1-23DF301E3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BCB83B5-CC95-4D18-85DC-13385648E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542C13B-4AA9-43FC-8B6F-C0A5DD578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BCAE1C0-B3FD-4665-BC58-3DC6567F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6E6-6799-4E77-B3F9-E89799AB8C53}" type="datetime1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972B3EA-77E6-47F2-B72F-BF9290E7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6CF0031-52A9-481D-8BD0-B9656461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56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E4EA44-D0ED-485A-88FF-8E063C16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9949118-58D3-4D3B-8BA8-2F337977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8CDD-55B4-4653-A409-D48DCFBE7FF4}" type="datetime1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C091CF-3824-46D3-A09D-5D98AB11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D0E0AA5-37DA-4A45-AF9E-8794EE2D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31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34998BB-8FB5-4E00-A636-D9B184A0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00DE-DC5E-41C6-9D60-4E1913BAC1EF}" type="datetime1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4064544-A825-4907-B18D-239481F56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5A17EB-7FD7-40D7-A7B1-07E9537C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54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2064AB-2BF7-4CE5-A0FF-222E7E57F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DFF131-FD69-43D8-9134-D3578701C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FA884FD-2E71-4390-8E40-BDD3086B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D5484A6-DD91-453F-AA69-883CD2D3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CC9B-FDE2-4979-9864-63BC969E4A71}" type="datetime1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6A3132-55B6-4160-A1FF-AA62FF04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60C9380-5108-4B07-980F-E7A64832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90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874C18-7622-40AA-8A58-1B12D225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3E00F6D-9069-4043-83A6-18E61F653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012CF18-68EC-4B45-8FB3-672950F12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7D3B013-BF5B-48F4-9422-BF15A99F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B28D-B26A-46BD-A573-3AF77989F1FC}" type="datetime1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E7DBC5F-A2B5-4A0B-ADE5-2D0CC277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D591043-A0F3-4C95-B3B6-5313E8F5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45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8323AF3-D3E4-4629-9910-BF27DE12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625D39-717E-4C2C-B51D-1ADEB5B15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E9FD1D-3CA0-4B08-BFC6-B9B74D951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CAAC6-4ACE-4D81-A535-114C5BFDDF6C}" type="datetime1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C1672-CA26-42B8-92EC-5F7DE2D81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96B2D8-14E6-46A6-A8AF-55B88F954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4935C-4F22-4F78-99CD-D0D95E3E53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66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ko.wikipedia.org/wiki/%C3%AC%C2%95%C2%84%C3%AB%C2%91%C2%90%C3%AC%C2%9D%C2%B4%C3%AB%C2%85%C2%B8_%C3%AB%C2%B3%C2%B4%C3%AB%C2%93%C2%9C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1.jp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onda.com/distribution/#download-sectio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naver.com/zosl1004/221242373322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obe.com/tiobe-inde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654651-329D-498B-9F9D-E53F175AE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/>
              <a:t>빅데이터개론</a:t>
            </a:r>
            <a:br>
              <a:rPr lang="en-US" altLang="ko-KR" dirty="0"/>
            </a:br>
            <a:r>
              <a:rPr lang="en-US" altLang="ko-KR" sz="3300" dirty="0"/>
              <a:t>- </a:t>
            </a:r>
            <a:r>
              <a:rPr lang="ko-KR" altLang="en-US" sz="3300" dirty="0" err="1"/>
              <a:t>파이썬의</a:t>
            </a:r>
            <a:r>
              <a:rPr lang="ko-KR" altLang="en-US" sz="3300" dirty="0"/>
              <a:t> 기본 </a:t>
            </a:r>
            <a:r>
              <a:rPr lang="en-US" altLang="ko-KR" sz="3300" dirty="0"/>
              <a:t>-</a:t>
            </a:r>
            <a:endParaRPr lang="ko-KR" altLang="en-US" sz="33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AA434E8-342B-4C53-9B3C-9021EFAB8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9825"/>
            <a:ext cx="9144000" cy="2387600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en-US" altLang="ko-KR" sz="1000" dirty="0"/>
          </a:p>
          <a:p>
            <a:pPr algn="r">
              <a:lnSpc>
                <a:spcPct val="160000"/>
              </a:lnSpc>
            </a:pPr>
            <a:r>
              <a:rPr lang="en-US" altLang="ko-KR" sz="2000" dirty="0"/>
              <a:t>2020. 03. 25. (</a:t>
            </a:r>
            <a:r>
              <a:rPr lang="ko-KR" altLang="en-US" sz="2000" dirty="0"/>
              <a:t>수</a:t>
            </a:r>
            <a:r>
              <a:rPr lang="en-US" altLang="ko-KR" sz="2000" dirty="0"/>
              <a:t>)</a:t>
            </a:r>
          </a:p>
          <a:p>
            <a:pPr algn="r">
              <a:lnSpc>
                <a:spcPct val="160000"/>
              </a:lnSpc>
            </a:pPr>
            <a:r>
              <a:rPr lang="ko-KR" altLang="en-US" sz="2000" dirty="0"/>
              <a:t>본관 </a:t>
            </a:r>
            <a:r>
              <a:rPr lang="en-US" altLang="ko-KR" sz="2000" dirty="0"/>
              <a:t>404C </a:t>
            </a:r>
            <a:r>
              <a:rPr lang="ko-KR" altLang="en-US" sz="2000" dirty="0"/>
              <a:t>소프트웨어학과 </a:t>
            </a:r>
            <a:r>
              <a:rPr lang="en-US" altLang="ko-KR" sz="2000" dirty="0" err="1"/>
              <a:t>NDSLab</a:t>
            </a:r>
            <a:endParaRPr lang="en-US" altLang="ko-KR" sz="2000" dirty="0"/>
          </a:p>
          <a:p>
            <a:pPr algn="r">
              <a:lnSpc>
                <a:spcPct val="160000"/>
              </a:lnSpc>
            </a:pPr>
            <a:r>
              <a:rPr lang="ko-KR" altLang="en-US" sz="2000" dirty="0"/>
              <a:t>안준영</a:t>
            </a:r>
            <a:r>
              <a:rPr lang="en-US" altLang="ko-KR" sz="2000" dirty="0"/>
              <a:t>(swh01007@gmail.com)</a:t>
            </a:r>
            <a:endParaRPr lang="ko-KR" altLang="en-US" sz="2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24EA36-BB67-462F-9396-96653F62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39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0998B7-6AEA-44B3-AE10-3F05012E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3. Python</a:t>
            </a:r>
            <a:r>
              <a:rPr lang="ko-KR" altLang="en-US" dirty="0"/>
              <a:t>의 다양한 쓰임새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DA8452-DA8F-43C6-9E72-08E74747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1026" name="Picture 2" descr="인스타그램에 대한 이미지 검색결과">
            <a:extLst>
              <a:ext uri="{FF2B5EF4-FFF2-40B4-BE49-F238E27FC236}">
                <a16:creationId xmlns:a16="http://schemas.microsoft.com/office/drawing/2014/main" id="{EA3CE0A4-B376-49C8-A7D2-E1D61F163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71" y="2024956"/>
            <a:ext cx="521046" cy="5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 descr="전자기기, 회로이(가) 표시된 사진&#10;&#10;자동 생성된 설명">
            <a:extLst>
              <a:ext uri="{FF2B5EF4-FFF2-40B4-BE49-F238E27FC236}">
                <a16:creationId xmlns:a16="http://schemas.microsoft.com/office/drawing/2014/main" id="{6C6C4C54-F1AB-493B-9D41-C00B7A7C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88400" y="2065017"/>
            <a:ext cx="1348905" cy="886905"/>
          </a:xfrm>
          <a:prstGeom prst="rect">
            <a:avLst/>
          </a:prstGeom>
        </p:spPr>
      </p:pic>
      <p:pic>
        <p:nvPicPr>
          <p:cNvPr id="1028" name="Picture 4" descr="python에 대한 이미지 검색결과">
            <a:extLst>
              <a:ext uri="{FF2B5EF4-FFF2-40B4-BE49-F238E27FC236}">
                <a16:creationId xmlns:a16="http://schemas.microsoft.com/office/drawing/2014/main" id="{13CC95A7-673E-465C-8828-AB876F83B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83" y="3198573"/>
            <a:ext cx="1391478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D50DE85E-435A-4DDB-972A-07F7EBAE6B86}"/>
              </a:ext>
            </a:extLst>
          </p:cNvPr>
          <p:cNvCxnSpPr/>
          <p:nvPr/>
        </p:nvCxnSpPr>
        <p:spPr>
          <a:xfrm flipH="1" flipV="1">
            <a:off x="3906080" y="2912164"/>
            <a:ext cx="1205948" cy="554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D7C836FF-045C-4D72-B14A-E721A0515C6E}"/>
              </a:ext>
            </a:extLst>
          </p:cNvPr>
          <p:cNvCxnSpPr>
            <a:cxnSpLocks/>
          </p:cNvCxnSpPr>
          <p:nvPr/>
        </p:nvCxnSpPr>
        <p:spPr>
          <a:xfrm flipH="1" flipV="1">
            <a:off x="6089376" y="2524539"/>
            <a:ext cx="6624" cy="516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5F86290D-6E69-48F0-9721-2FB34CD36C58}"/>
              </a:ext>
            </a:extLst>
          </p:cNvPr>
          <p:cNvCxnSpPr>
            <a:cxnSpLocks/>
          </p:cNvCxnSpPr>
          <p:nvPr/>
        </p:nvCxnSpPr>
        <p:spPr>
          <a:xfrm flipV="1">
            <a:off x="6937511" y="2951922"/>
            <a:ext cx="1192696" cy="554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1F9B5C46-7873-4154-AC06-E526703DF93C}"/>
              </a:ext>
            </a:extLst>
          </p:cNvPr>
          <p:cNvCxnSpPr>
            <a:cxnSpLocks/>
          </p:cNvCxnSpPr>
          <p:nvPr/>
        </p:nvCxnSpPr>
        <p:spPr>
          <a:xfrm flipH="1">
            <a:off x="3889516" y="4485856"/>
            <a:ext cx="1205948" cy="554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11F19997-A601-49B2-8380-81361B116266}"/>
              </a:ext>
            </a:extLst>
          </p:cNvPr>
          <p:cNvCxnSpPr>
            <a:cxnSpLocks/>
          </p:cNvCxnSpPr>
          <p:nvPr/>
        </p:nvCxnSpPr>
        <p:spPr>
          <a:xfrm>
            <a:off x="6089376" y="4754211"/>
            <a:ext cx="0" cy="554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1A77A453-8A1D-4B63-93D0-5A3F91BA32CA}"/>
              </a:ext>
            </a:extLst>
          </p:cNvPr>
          <p:cNvCxnSpPr>
            <a:cxnSpLocks/>
          </p:cNvCxnSpPr>
          <p:nvPr/>
        </p:nvCxnSpPr>
        <p:spPr>
          <a:xfrm>
            <a:off x="7060097" y="4495795"/>
            <a:ext cx="1192696" cy="554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4455256C-6D03-42DB-B77D-CE0A449404FB}"/>
              </a:ext>
            </a:extLst>
          </p:cNvPr>
          <p:cNvSpPr txBox="1"/>
          <p:nvPr/>
        </p:nvSpPr>
        <p:spPr>
          <a:xfrm>
            <a:off x="2107097" y="2445025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시스템 유틸리티 제작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595743-E422-4E27-9885-47FE02B522E8}"/>
              </a:ext>
            </a:extLst>
          </p:cNvPr>
          <p:cNvSpPr txBox="1"/>
          <p:nvPr/>
        </p:nvSpPr>
        <p:spPr>
          <a:xfrm>
            <a:off x="5270293" y="214291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웹 프로그래밍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769BF9-C060-4B20-B0EB-D1BD4D55789D}"/>
              </a:ext>
            </a:extLst>
          </p:cNvPr>
          <p:cNvSpPr txBox="1"/>
          <p:nvPr/>
        </p:nvSpPr>
        <p:spPr>
          <a:xfrm>
            <a:off x="7768325" y="5230664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수치 연산 프로그래밍</a:t>
            </a:r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0DC053-1830-43AF-9A35-B089ADB8407B}"/>
              </a:ext>
            </a:extLst>
          </p:cNvPr>
          <p:cNvSpPr txBox="1"/>
          <p:nvPr/>
        </p:nvSpPr>
        <p:spPr>
          <a:xfrm>
            <a:off x="8077955" y="245103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IoT</a:t>
            </a:r>
            <a:endParaRPr lang="ko-KR" altLang="en-US" dirty="0"/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C6684240-014E-48B1-8FB6-ED0A85B99DB4}"/>
              </a:ext>
            </a:extLst>
          </p:cNvPr>
          <p:cNvSpPr txBox="1"/>
          <p:nvPr/>
        </p:nvSpPr>
        <p:spPr>
          <a:xfrm>
            <a:off x="5385709" y="549176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데이터 분석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43A86B-B504-47FF-A861-76724B6F9393}"/>
              </a:ext>
            </a:extLst>
          </p:cNvPr>
          <p:cNvSpPr txBox="1"/>
          <p:nvPr/>
        </p:nvSpPr>
        <p:spPr>
          <a:xfrm>
            <a:off x="2289839" y="5230664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 / C++</a:t>
            </a:r>
            <a:r>
              <a:rPr lang="ko-KR" altLang="en-US" dirty="0"/>
              <a:t>과의 결합</a:t>
            </a:r>
          </a:p>
        </p:txBody>
      </p:sp>
      <p:pic>
        <p:nvPicPr>
          <p:cNvPr id="1030" name="Picture 6" descr="Tensorflow 언어에 대한 이미지 검색결과">
            <a:extLst>
              <a:ext uri="{FF2B5EF4-FFF2-40B4-BE49-F238E27FC236}">
                <a16:creationId xmlns:a16="http://schemas.microsoft.com/office/drawing/2014/main" id="{3A8CA2F9-8934-4EE2-B115-721C19331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09" y="5832319"/>
            <a:ext cx="932622" cy="9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ytorch에 대한 이미지 검색결과">
            <a:extLst>
              <a:ext uri="{FF2B5EF4-FFF2-40B4-BE49-F238E27FC236}">
                <a16:creationId xmlns:a16="http://schemas.microsoft.com/office/drawing/2014/main" id="{159DD141-6520-4A8F-9703-B6926DA7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250" r="98250">
                        <a14:foregroundMark x1="2250" y1="56429" x2="2250" y2="56429"/>
                        <a14:foregroundMark x1="19250" y1="55714" x2="19250" y2="55714"/>
                        <a14:foregroundMark x1="34750" y1="48929" x2="34750" y2="48929"/>
                        <a14:foregroundMark x1="60500" y1="57500" x2="60500" y2="57500"/>
                        <a14:foregroundMark x1="74250" y1="54643" x2="74250" y2="54643"/>
                        <a14:foregroundMark x1="90000" y1="54286" x2="90000" y2="54286"/>
                        <a14:foregroundMark x1="98250" y1="55000" x2="98250" y2="55000"/>
                        <a14:foregroundMark x1="50250" y1="37857" x2="50250" y2="37857"/>
                        <a14:foregroundMark x1="33250" y1="47500" x2="33250" y2="47500"/>
                        <a14:foregroundMark x1="21000" y1="52857" x2="21000" y2="52857"/>
                        <a14:foregroundMark x1="50500" y1="37857" x2="50500" y2="37857"/>
                        <a14:foregroundMark x1="50250" y1="38571" x2="50250" y2="38571"/>
                        <a14:foregroundMark x1="50250" y1="37857" x2="50250" y2="37857"/>
                        <a14:foregroundMark x1="50250" y1="37857" x2="50250" y2="37857"/>
                        <a14:foregroundMark x1="50250" y1="38929" x2="50250" y2="38929"/>
                        <a14:foregroundMark x1="50000" y1="37143" x2="50000" y2="37143"/>
                        <a14:foregroundMark x1="50000" y1="37143" x2="50000" y2="37143"/>
                        <a14:foregroundMark x1="50250" y1="37857" x2="50250" y2="37857"/>
                        <a14:foregroundMark x1="50250" y1="37143" x2="50250" y2="37143"/>
                        <a14:foregroundMark x1="50500" y1="37857" x2="50500" y2="37857"/>
                        <a14:foregroundMark x1="50500" y1="38214" x2="50500" y2="38571"/>
                        <a14:foregroundMark x1="50500" y1="38571" x2="50500" y2="38571"/>
                        <a14:foregroundMark x1="8500" y1="53214" x2="8500" y2="53214"/>
                        <a14:foregroundMark x1="60500" y1="56786" x2="60500" y2="56786"/>
                        <a14:foregroundMark x1="60250" y1="54286" x2="60250" y2="54286"/>
                        <a14:foregroundMark x1="75250" y1="51071" x2="75250" y2="5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71" y="5901247"/>
            <a:ext cx="1135380" cy="79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라즈베리파이에 대한 이미지 검색결과">
            <a:extLst>
              <a:ext uri="{FF2B5EF4-FFF2-40B4-BE49-F238E27FC236}">
                <a16:creationId xmlns:a16="http://schemas.microsoft.com/office/drawing/2014/main" id="{64FC52F2-8377-48CA-AE2D-5A38EC014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690" y="1834016"/>
            <a:ext cx="1348905" cy="13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6" grpId="0"/>
      <p:bldP spid="37" grpId="0"/>
      <p:bldP spid="38" grpId="0"/>
      <p:bldP spid="1027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0998B7-6AEA-44B3-AE10-3F05012E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Python</a:t>
            </a:r>
            <a:r>
              <a:rPr lang="ko-KR" altLang="en-US" dirty="0"/>
              <a:t>을 실행하는 여러가지 방법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1DDF31D-F55B-42AB-A490-3709D21D4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72" y="2718034"/>
            <a:ext cx="2691194" cy="250404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651D2DA-9BD0-4A81-B097-10D7E216F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99" y="2717101"/>
            <a:ext cx="2927174" cy="25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F022441-511F-4462-AC14-AF74D70D66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56" t="25759" b="3611"/>
          <a:stretch/>
        </p:blipFill>
        <p:spPr>
          <a:xfrm>
            <a:off x="6337425" y="2717101"/>
            <a:ext cx="2661322" cy="25049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E15FF0-BE9B-4CC3-AE28-9D57195F2BB1}"/>
              </a:ext>
            </a:extLst>
          </p:cNvPr>
          <p:cNvSpPr txBox="1"/>
          <p:nvPr/>
        </p:nvSpPr>
        <p:spPr>
          <a:xfrm>
            <a:off x="302972" y="5343788"/>
            <a:ext cx="269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Command </a:t>
            </a:r>
            <a:r>
              <a:rPr lang="ko-KR" altLang="en-US" dirty="0"/>
              <a:t>창을 이용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AEEFC-7549-43E0-BF2F-BE254C03612C}"/>
              </a:ext>
            </a:extLst>
          </p:cNvPr>
          <p:cNvSpPr txBox="1"/>
          <p:nvPr/>
        </p:nvSpPr>
        <p:spPr>
          <a:xfrm>
            <a:off x="-59524" y="1841094"/>
            <a:ext cx="341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CLI </a:t>
            </a:r>
            <a:r>
              <a:rPr lang="ko-KR" altLang="en-US" dirty="0"/>
              <a:t>방식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4E7DC-D819-4C44-B83F-EE2F9BD8556B}"/>
              </a:ext>
            </a:extLst>
          </p:cNvPr>
          <p:cNvSpPr txBox="1"/>
          <p:nvPr/>
        </p:nvSpPr>
        <p:spPr>
          <a:xfrm>
            <a:off x="3314234" y="1841094"/>
            <a:ext cx="871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GUI </a:t>
            </a:r>
            <a:r>
              <a:rPr lang="ko-KR" altLang="en-US" dirty="0"/>
              <a:t>방식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043203-7799-406F-A846-7D17362216B9}"/>
              </a:ext>
            </a:extLst>
          </p:cNvPr>
          <p:cNvSpPr txBox="1"/>
          <p:nvPr/>
        </p:nvSpPr>
        <p:spPr>
          <a:xfrm>
            <a:off x="3188399" y="5343788"/>
            <a:ext cx="292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PyCharm </a:t>
            </a:r>
            <a:r>
              <a:rPr lang="ko-KR" altLang="en-US" dirty="0"/>
              <a:t>등의 </a:t>
            </a:r>
            <a:r>
              <a:rPr lang="en-US" altLang="ko-KR" dirty="0"/>
              <a:t>IDE</a:t>
            </a:r>
            <a:r>
              <a:rPr lang="ko-KR" altLang="en-US" dirty="0"/>
              <a:t>를 이용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AE5861-2850-4FA8-8A58-63FF59B889A7}"/>
              </a:ext>
            </a:extLst>
          </p:cNvPr>
          <p:cNvSpPr txBox="1"/>
          <p:nvPr/>
        </p:nvSpPr>
        <p:spPr>
          <a:xfrm>
            <a:off x="6309806" y="5343788"/>
            <a:ext cx="266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/>
              <a:t>Jupyter</a:t>
            </a:r>
            <a:r>
              <a:rPr lang="en-US" altLang="ko-KR" dirty="0"/>
              <a:t> Notebook </a:t>
            </a:r>
            <a:r>
              <a:rPr lang="ko-KR" altLang="en-US" dirty="0"/>
              <a:t>이용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7222239-BE8E-405E-A19B-CB2EE490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C98E726-5085-4D93-9959-1044B9828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3820" y="2717100"/>
            <a:ext cx="2826503" cy="25040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7C6475-1B26-467E-9369-FB5A17DAAB40}"/>
              </a:ext>
            </a:extLst>
          </p:cNvPr>
          <p:cNvSpPr txBox="1"/>
          <p:nvPr/>
        </p:nvSpPr>
        <p:spPr>
          <a:xfrm>
            <a:off x="9250417" y="5343788"/>
            <a:ext cx="27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Google </a:t>
            </a:r>
            <a:r>
              <a:rPr lang="en-US" altLang="ko-KR" dirty="0" err="1"/>
              <a:t>Colab</a:t>
            </a:r>
            <a:r>
              <a:rPr lang="en-US" altLang="ko-KR" dirty="0"/>
              <a:t> </a:t>
            </a:r>
            <a:r>
              <a:rPr lang="ko-KR" altLang="en-US" dirty="0"/>
              <a:t>이용</a:t>
            </a:r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CB3606E1-9470-4157-9466-3AF73A7B5F98}"/>
              </a:ext>
            </a:extLst>
          </p:cNvPr>
          <p:cNvCxnSpPr>
            <a:cxnSpLocks/>
            <a:stCxn id="6" idx="0"/>
            <a:endCxn id="8" idx="0"/>
          </p:cNvCxnSpPr>
          <p:nvPr/>
        </p:nvCxnSpPr>
        <p:spPr>
          <a:xfrm rot="5400000" flipH="1" flipV="1">
            <a:off x="7634529" y="-265442"/>
            <a:ext cx="1" cy="5965086"/>
          </a:xfrm>
          <a:prstGeom prst="bentConnector3">
            <a:avLst>
              <a:gd name="adj1" fmla="val 2286010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75E9CEEE-0E90-4F0F-BA5C-1314EC5EF6CF}"/>
              </a:ext>
            </a:extLst>
          </p:cNvPr>
          <p:cNvCxnSpPr>
            <a:stCxn id="11" idx="2"/>
            <a:endCxn id="9" idx="0"/>
          </p:cNvCxnSpPr>
          <p:nvPr/>
        </p:nvCxnSpPr>
        <p:spPr>
          <a:xfrm>
            <a:off x="1648569" y="2210426"/>
            <a:ext cx="0" cy="507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9ED4DB23-E52A-4B7F-8397-EFC11AD6D1F3}"/>
              </a:ext>
            </a:extLst>
          </p:cNvPr>
          <p:cNvCxnSpPr>
            <a:stCxn id="4" idx="2"/>
            <a:endCxn id="7" idx="0"/>
          </p:cNvCxnSpPr>
          <p:nvPr/>
        </p:nvCxnSpPr>
        <p:spPr>
          <a:xfrm flipH="1">
            <a:off x="7668086" y="2210426"/>
            <a:ext cx="4193" cy="5066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5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0998B7-6AEA-44B3-AE10-3F05012E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5. Anaconda</a:t>
            </a:r>
            <a:r>
              <a:rPr lang="ko-KR" altLang="en-US" sz="4000" dirty="0"/>
              <a:t> 설치 및 </a:t>
            </a:r>
            <a:r>
              <a:rPr lang="en-US" altLang="ko-KR" sz="4000" dirty="0" err="1"/>
              <a:t>Jupyter</a:t>
            </a:r>
            <a:r>
              <a:rPr lang="en-US" altLang="ko-KR" sz="4000" dirty="0"/>
              <a:t> Notebook</a:t>
            </a:r>
            <a:r>
              <a:rPr lang="ko-KR" altLang="en-US" sz="4000" dirty="0"/>
              <a:t> 실행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BE1A0DE-5CB4-42F4-9677-7A515E11C6BB}"/>
              </a:ext>
            </a:extLst>
          </p:cNvPr>
          <p:cNvGrpSpPr/>
          <p:nvPr/>
        </p:nvGrpSpPr>
        <p:grpSpPr>
          <a:xfrm>
            <a:off x="2444151" y="1654918"/>
            <a:ext cx="7303698" cy="3956170"/>
            <a:chOff x="1761688" y="1690688"/>
            <a:chExt cx="8668624" cy="4695504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0AB942AB-ADBB-4070-BE80-564113456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1688" y="1690688"/>
              <a:ext cx="8668624" cy="4695504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47F0015D-BCD4-42C4-B175-BF6DC13184DA}"/>
                </a:ext>
              </a:extLst>
            </p:cNvPr>
            <p:cNvSpPr/>
            <p:nvPr/>
          </p:nvSpPr>
          <p:spPr>
            <a:xfrm>
              <a:off x="4337108" y="3531765"/>
              <a:ext cx="570452" cy="2684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D51AFA2A-175D-480E-B96B-D7B9FF8EEF53}"/>
              </a:ext>
            </a:extLst>
          </p:cNvPr>
          <p:cNvSpPr/>
          <p:nvPr/>
        </p:nvSpPr>
        <p:spPr>
          <a:xfrm>
            <a:off x="2901351" y="5865243"/>
            <a:ext cx="6389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hlinkClick r:id="rId3"/>
              </a:rPr>
              <a:t>https://www.anaconda.com/distribution/#download-section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A927F16-639D-4207-A859-ACC14935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2897535-1D28-45C2-821D-A5586AFBA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36" y="1933839"/>
            <a:ext cx="4752975" cy="36957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30EA205-7EBD-4257-B516-AF4DDFCF5A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0" t="20810" r="63239" b="39143"/>
          <a:stretch/>
        </p:blipFill>
        <p:spPr>
          <a:xfrm>
            <a:off x="7206143" y="1933840"/>
            <a:ext cx="3456263" cy="369569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4A8901A-6D17-4477-805E-836FA1D95136}"/>
              </a:ext>
            </a:extLst>
          </p:cNvPr>
          <p:cNvSpPr/>
          <p:nvPr/>
        </p:nvSpPr>
        <p:spPr>
          <a:xfrm>
            <a:off x="6878972" y="4009938"/>
            <a:ext cx="4135773" cy="528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825136-31C7-4C79-8E11-665842C8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7D649986-24FB-469B-BE0E-D3519548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5. Anaconda</a:t>
            </a:r>
            <a:r>
              <a:rPr lang="ko-KR" altLang="en-US" sz="4000" dirty="0"/>
              <a:t> 설치 및 </a:t>
            </a:r>
            <a:r>
              <a:rPr lang="en-US" altLang="ko-KR" sz="4000" dirty="0" err="1"/>
              <a:t>Jupyter</a:t>
            </a:r>
            <a:r>
              <a:rPr lang="en-US" altLang="ko-KR" sz="4000" dirty="0"/>
              <a:t> Notebook</a:t>
            </a:r>
            <a:r>
              <a:rPr lang="ko-KR" altLang="en-US" sz="4000" dirty="0"/>
              <a:t> 실행</a:t>
            </a:r>
          </a:p>
        </p:txBody>
      </p:sp>
    </p:spTree>
    <p:extLst>
      <p:ext uri="{BB962C8B-B14F-4D97-AF65-F5344CB8AC3E}">
        <p14:creationId xmlns:p14="http://schemas.microsoft.com/office/powerpoint/2010/main" val="194684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388E0FE-2B57-48DD-B815-FA9D4C3AB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56" b="3611"/>
          <a:stretch/>
        </p:blipFill>
        <p:spPr>
          <a:xfrm>
            <a:off x="930479" y="1690688"/>
            <a:ext cx="4306429" cy="4880193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67EFE86-CF74-4137-A340-B031BF33C2D3}"/>
              </a:ext>
            </a:extLst>
          </p:cNvPr>
          <p:cNvSpPr/>
          <p:nvPr/>
        </p:nvSpPr>
        <p:spPr>
          <a:xfrm>
            <a:off x="838200" y="1690688"/>
            <a:ext cx="4463642" cy="1325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8373E231-8942-494D-A07F-B553B06904E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301842" y="2353470"/>
            <a:ext cx="91163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3AA159F-500C-4D22-9CAB-D0C69FEA6EC5}"/>
              </a:ext>
            </a:extLst>
          </p:cNvPr>
          <p:cNvSpPr txBox="1"/>
          <p:nvPr/>
        </p:nvSpPr>
        <p:spPr>
          <a:xfrm>
            <a:off x="6213475" y="2168803"/>
            <a:ext cx="579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※ </a:t>
            </a:r>
            <a:r>
              <a:rPr lang="ko-KR" altLang="en-US" dirty="0" err="1"/>
              <a:t>콘솔창</a:t>
            </a:r>
            <a:r>
              <a:rPr lang="ko-KR" altLang="en-US" dirty="0"/>
              <a:t> 종료 시 </a:t>
            </a:r>
            <a:r>
              <a:rPr lang="en-US" altLang="ko-KR" dirty="0" err="1"/>
              <a:t>jupyter</a:t>
            </a:r>
            <a:r>
              <a:rPr lang="en-US" altLang="ko-KR" dirty="0"/>
              <a:t> notebook </a:t>
            </a:r>
            <a:r>
              <a:rPr lang="ko-KR" altLang="en-US" dirty="0"/>
              <a:t>서비스도 종료됨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B9FCDD8-D225-45C0-9242-2652CCEF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9F4356F1-AC2A-4C85-A5DD-C35E94D5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5. Anaconda</a:t>
            </a:r>
            <a:r>
              <a:rPr lang="ko-KR" altLang="en-US" sz="4000" dirty="0"/>
              <a:t> 설치 및 </a:t>
            </a:r>
            <a:r>
              <a:rPr lang="en-US" altLang="ko-KR" sz="4000" dirty="0" err="1"/>
              <a:t>Jupyter</a:t>
            </a:r>
            <a:r>
              <a:rPr lang="en-US" altLang="ko-KR" sz="4000" dirty="0"/>
              <a:t> Notebook</a:t>
            </a:r>
            <a:r>
              <a:rPr lang="ko-KR" altLang="en-US" sz="4000" dirty="0"/>
              <a:t> 실행</a:t>
            </a:r>
          </a:p>
        </p:txBody>
      </p:sp>
    </p:spTree>
    <p:extLst>
      <p:ext uri="{BB962C8B-B14F-4D97-AF65-F5344CB8AC3E}">
        <p14:creationId xmlns:p14="http://schemas.microsoft.com/office/powerpoint/2010/main" val="327524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0998B7-6AEA-44B3-AE10-3F05012E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en-US" altLang="ko-KR" dirty="0" err="1"/>
              <a:t>Colab</a:t>
            </a:r>
            <a:r>
              <a:rPr lang="en-US" altLang="ko-KR" dirty="0"/>
              <a:t> </a:t>
            </a:r>
            <a:r>
              <a:rPr lang="ko-KR" altLang="en-US" dirty="0"/>
              <a:t>실행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B9FCDD8-D225-45C0-9242-2652CCEF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39C0D6C-C04F-4A69-9883-43A847595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" t="10642" r="957" b="20612"/>
          <a:stretch/>
        </p:blipFill>
        <p:spPr>
          <a:xfrm>
            <a:off x="511728" y="1799745"/>
            <a:ext cx="5423993" cy="363757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980093D-1C58-486D-9063-36E2D554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630" y="1799745"/>
            <a:ext cx="5640197" cy="3637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C54C00-B4E6-49D6-AB26-E72AB73B2CA8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C3526C-EE15-417C-97B2-1B2742FE47E0}"/>
              </a:ext>
            </a:extLst>
          </p:cNvPr>
          <p:cNvSpPr txBox="1"/>
          <p:nvPr/>
        </p:nvSpPr>
        <p:spPr>
          <a:xfrm>
            <a:off x="1604498" y="5546372"/>
            <a:ext cx="3238451" cy="86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① 구글 드라이브에 접속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② </a:t>
            </a:r>
            <a:r>
              <a:rPr lang="en-US" altLang="ko-KR" dirty="0"/>
              <a:t>Google </a:t>
            </a:r>
            <a:r>
              <a:rPr lang="en-US" altLang="ko-KR" dirty="0" err="1"/>
              <a:t>Colaboratory</a:t>
            </a:r>
            <a:r>
              <a:rPr lang="en-US" altLang="ko-KR" dirty="0"/>
              <a:t> </a:t>
            </a:r>
            <a:r>
              <a:rPr lang="ko-KR" altLang="en-US" dirty="0"/>
              <a:t>클릭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6E9C7-9DAB-4D6A-B591-8A4150DB846C}"/>
              </a:ext>
            </a:extLst>
          </p:cNvPr>
          <p:cNvSpPr txBox="1"/>
          <p:nvPr/>
        </p:nvSpPr>
        <p:spPr>
          <a:xfrm>
            <a:off x="7922465" y="5526975"/>
            <a:ext cx="2244525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③ 코드 작성 및 </a:t>
            </a:r>
            <a:r>
              <a:rPr lang="en-US" altLang="ko-KR" dirty="0"/>
              <a:t>run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60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0998B7-6AEA-44B3-AE10-3F05012E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부록</a:t>
            </a:r>
            <a:r>
              <a:rPr lang="en-US" altLang="ko-KR" dirty="0"/>
              <a:t>. </a:t>
            </a:r>
            <a:r>
              <a:rPr lang="ko-KR" altLang="en-US" dirty="0"/>
              <a:t>개발자에게 영어가 필요한 이유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B9FCDD8-D225-45C0-9242-2652CCEF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54C00-B4E6-49D6-AB26-E72AB73B2CA8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BA221-CE5A-403A-9C4C-6D57F02331DF}"/>
              </a:ext>
            </a:extLst>
          </p:cNvPr>
          <p:cNvSpPr txBox="1"/>
          <p:nvPr/>
        </p:nvSpPr>
        <p:spPr>
          <a:xfrm>
            <a:off x="1016000" y="1690688"/>
            <a:ext cx="1022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영어를 안 해도 개발은 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ko-KR" altLang="en-US" dirty="0"/>
              <a:t>프로그래밍의 </a:t>
            </a:r>
          </a:p>
        </p:txBody>
      </p:sp>
    </p:spTree>
    <p:extLst>
      <p:ext uri="{BB962C8B-B14F-4D97-AF65-F5344CB8AC3E}">
        <p14:creationId xmlns:p14="http://schemas.microsoft.com/office/powerpoint/2010/main" val="417591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0998B7-6AEA-44B3-AE10-3F05012E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  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DE30EF-9C6B-4EE4-9AE0-214770EA4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altLang="ko-KR" sz="3300" dirty="0"/>
              <a:t>Python</a:t>
            </a:r>
            <a:r>
              <a:rPr lang="ko-KR" altLang="en-US" sz="3300" dirty="0"/>
              <a:t>의 기원</a:t>
            </a:r>
            <a:endParaRPr lang="en-US" altLang="ko-KR" sz="3300" dirty="0"/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altLang="ko-KR" sz="3300" dirty="0"/>
              <a:t>Python</a:t>
            </a:r>
            <a:r>
              <a:rPr lang="ko-KR" altLang="en-US" sz="3300" dirty="0"/>
              <a:t>의 철학 및 특징</a:t>
            </a:r>
            <a:endParaRPr lang="en-US" altLang="ko-KR" sz="3300" dirty="0"/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altLang="ko-KR" sz="3300" dirty="0"/>
              <a:t>Python</a:t>
            </a:r>
            <a:r>
              <a:rPr lang="ko-KR" altLang="en-US" sz="3300" dirty="0"/>
              <a:t>의 다양한 쓰임새</a:t>
            </a:r>
            <a:endParaRPr lang="en-US" altLang="ko-KR" sz="3300" dirty="0"/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altLang="ko-KR" sz="3300" dirty="0"/>
              <a:t>Python</a:t>
            </a:r>
            <a:r>
              <a:rPr lang="ko-KR" altLang="en-US" sz="3300" dirty="0"/>
              <a:t>을 실행하는 여러가지 방법</a:t>
            </a:r>
            <a:endParaRPr lang="en-US" altLang="ko-KR" sz="3300" dirty="0"/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altLang="ko-KR" sz="3300" dirty="0"/>
              <a:t>Anaconda</a:t>
            </a:r>
            <a:r>
              <a:rPr lang="ko-KR" altLang="en-US" sz="3300" dirty="0"/>
              <a:t> 설치 및 </a:t>
            </a:r>
            <a:r>
              <a:rPr lang="en-US" altLang="ko-KR" sz="3300" dirty="0" err="1"/>
              <a:t>Jupyter</a:t>
            </a:r>
            <a:r>
              <a:rPr lang="en-US" altLang="ko-KR" sz="3300" dirty="0"/>
              <a:t> Notebook</a:t>
            </a:r>
            <a:r>
              <a:rPr lang="ko-KR" altLang="en-US" sz="3300" dirty="0"/>
              <a:t> 실행</a:t>
            </a:r>
            <a:endParaRPr lang="en-US" altLang="ko-KR" sz="3300" dirty="0"/>
          </a:p>
          <a:p>
            <a:pPr marL="514350" indent="-514350">
              <a:lnSpc>
                <a:spcPct val="160000"/>
              </a:lnSpc>
              <a:buAutoNum type="arabicPeriod" startAt="6"/>
            </a:pPr>
            <a:r>
              <a:rPr lang="en-US" altLang="ko-KR" sz="3300" dirty="0"/>
              <a:t>Google </a:t>
            </a:r>
            <a:r>
              <a:rPr lang="en-US" altLang="ko-KR" sz="3300" dirty="0" err="1"/>
              <a:t>Colab</a:t>
            </a:r>
            <a:r>
              <a:rPr lang="en-US" altLang="ko-KR" sz="3300" dirty="0"/>
              <a:t> </a:t>
            </a:r>
            <a:r>
              <a:rPr lang="ko-KR" altLang="en-US" sz="3300" dirty="0"/>
              <a:t>사용법 설명</a:t>
            </a:r>
            <a:endParaRPr lang="en-US" altLang="ko-KR" dirty="0"/>
          </a:p>
          <a:p>
            <a:pPr marL="0" indent="0" algn="r">
              <a:lnSpc>
                <a:spcPct val="160000"/>
              </a:lnSpc>
              <a:buNone/>
            </a:pPr>
            <a:r>
              <a:rPr lang="ko-KR" altLang="en-US" sz="1800" dirty="0"/>
              <a:t>자료 출처 </a:t>
            </a:r>
            <a:r>
              <a:rPr lang="en-US" altLang="ko-KR" sz="1800" dirty="0"/>
              <a:t>: https://wikidocs.net/book/1</a:t>
            </a:r>
            <a:endParaRPr lang="ko-KR" altLang="en-US" sz="1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7B16E8-66C4-4EC6-BB8E-C9214653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76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7B16E8-66C4-4EC6-BB8E-C9214653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BE966828-5121-420A-A69C-63A3B930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08" y="36512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제 소개를 드리자면</a:t>
            </a:r>
          </a:p>
        </p:txBody>
      </p:sp>
      <p:pic>
        <p:nvPicPr>
          <p:cNvPr id="10" name="그림 9" descr="실내, 방, 서있는, 남자이(가) 표시된 사진&#10;&#10;자동 생성된 설명">
            <a:extLst>
              <a:ext uri="{FF2B5EF4-FFF2-40B4-BE49-F238E27FC236}">
                <a16:creationId xmlns:a16="http://schemas.microsoft.com/office/drawing/2014/main" id="{1FF4C0A8-18EC-4C75-84AA-17C1BDA954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13327"/>
          <a:stretch/>
        </p:blipFill>
        <p:spPr>
          <a:xfrm>
            <a:off x="5120080" y="0"/>
            <a:ext cx="707192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FE28E8-B061-49AA-B157-1F14AD4EE6A5}"/>
              </a:ext>
            </a:extLst>
          </p:cNvPr>
          <p:cNvSpPr txBox="1"/>
          <p:nvPr/>
        </p:nvSpPr>
        <p:spPr>
          <a:xfrm>
            <a:off x="512194" y="2432669"/>
            <a:ext cx="4060272" cy="22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/>
              <a:t>1. </a:t>
            </a:r>
            <a:r>
              <a:rPr lang="ko-KR" altLang="en-US" sz="1500" dirty="0"/>
              <a:t>이름 </a:t>
            </a:r>
            <a:r>
              <a:rPr lang="en-US" altLang="ko-KR" sz="1500" dirty="0"/>
              <a:t>: </a:t>
            </a:r>
            <a:r>
              <a:rPr lang="ko-KR" altLang="en-US" sz="1500" dirty="0"/>
              <a:t>안준영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en-US" altLang="ko-KR" sz="1500" dirty="0"/>
              <a:t>2. </a:t>
            </a:r>
            <a:r>
              <a:rPr lang="ko-KR" altLang="en-US" sz="1500" dirty="0"/>
              <a:t>이력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en-US" altLang="ko-KR" sz="1300" dirty="0"/>
              <a:t>    - 2013</a:t>
            </a:r>
            <a:r>
              <a:rPr lang="ko-KR" altLang="en-US" sz="1300" dirty="0"/>
              <a:t> </a:t>
            </a:r>
            <a:r>
              <a:rPr lang="ko-KR" altLang="en-US" sz="1300" dirty="0" err="1"/>
              <a:t>컴퓨터소프트웨어공학과</a:t>
            </a:r>
            <a:r>
              <a:rPr lang="ko-KR" altLang="en-US" sz="1300" dirty="0"/>
              <a:t> 입학</a:t>
            </a:r>
            <a:endParaRPr lang="en-US" altLang="ko-KR" sz="1300" dirty="0"/>
          </a:p>
          <a:p>
            <a:pPr>
              <a:lnSpc>
                <a:spcPct val="150000"/>
              </a:lnSpc>
            </a:pPr>
            <a:r>
              <a:rPr lang="en-US" altLang="ko-KR" sz="1300" dirty="0"/>
              <a:t>    - 2019 </a:t>
            </a:r>
            <a:r>
              <a:rPr lang="ko-KR" altLang="en-US" sz="1300" dirty="0"/>
              <a:t>컴퓨터공학과 졸업</a:t>
            </a:r>
            <a:endParaRPr lang="en-US" altLang="ko-KR" sz="1300" dirty="0"/>
          </a:p>
          <a:p>
            <a:pPr>
              <a:lnSpc>
                <a:spcPct val="150000"/>
              </a:lnSpc>
            </a:pPr>
            <a:r>
              <a:rPr lang="en-US" altLang="ko-KR" sz="1300" dirty="0"/>
              <a:t>    - 2020 </a:t>
            </a:r>
            <a:r>
              <a:rPr lang="ko-KR" altLang="en-US" sz="1300" dirty="0"/>
              <a:t>소프트웨어학과 석사 입학</a:t>
            </a:r>
            <a:r>
              <a:rPr lang="en-US" altLang="ko-KR" sz="1300" dirty="0"/>
              <a:t>              </a:t>
            </a:r>
          </a:p>
          <a:p>
            <a:pPr>
              <a:lnSpc>
                <a:spcPct val="150000"/>
              </a:lnSpc>
            </a:pPr>
            <a:r>
              <a:rPr lang="en-US" altLang="ko-KR" sz="1300" dirty="0"/>
              <a:t>      Network</a:t>
            </a:r>
            <a:r>
              <a:rPr lang="ko-KR" altLang="en-US" sz="1300" dirty="0"/>
              <a:t> </a:t>
            </a:r>
            <a:r>
              <a:rPr lang="en-US" altLang="ko-KR" sz="1300" dirty="0"/>
              <a:t>Data</a:t>
            </a:r>
            <a:r>
              <a:rPr lang="ko-KR" altLang="en-US" sz="1300" dirty="0"/>
              <a:t> </a:t>
            </a:r>
            <a:r>
              <a:rPr lang="en-US" altLang="ko-KR" sz="1300" dirty="0"/>
              <a:t>Science</a:t>
            </a:r>
            <a:r>
              <a:rPr lang="ko-KR" altLang="en-US" sz="1300" dirty="0"/>
              <a:t> </a:t>
            </a:r>
            <a:r>
              <a:rPr lang="en-US" altLang="ko-KR" sz="1300" dirty="0"/>
              <a:t>Lab</a:t>
            </a:r>
            <a:r>
              <a:rPr lang="ko-KR" altLang="en-US" sz="1300" dirty="0"/>
              <a:t> 연구원</a:t>
            </a:r>
            <a:endParaRPr lang="en-US" altLang="ko-KR" sz="1300" dirty="0"/>
          </a:p>
        </p:txBody>
      </p:sp>
    </p:spTree>
    <p:extLst>
      <p:ext uri="{BB962C8B-B14F-4D97-AF65-F5344CB8AC3E}">
        <p14:creationId xmlns:p14="http://schemas.microsoft.com/office/powerpoint/2010/main" val="35403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0998B7-6AEA-44B3-AE10-3F05012E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Python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기원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DE30EF-9C6B-4EE4-9AE0-214770EA4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56480"/>
            <a:ext cx="6644780" cy="1098972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ko-KR" altLang="en-US" sz="1600" dirty="0"/>
              <a:t>네덜란드 </a:t>
            </a:r>
            <a:r>
              <a:rPr lang="ko-KR" altLang="en-US" sz="1600" dirty="0" err="1"/>
              <a:t>암스트레담의</a:t>
            </a:r>
            <a:r>
              <a:rPr lang="ko-KR" altLang="en-US" sz="1600" dirty="0"/>
              <a:t> 귀도 반 </a:t>
            </a:r>
            <a:r>
              <a:rPr lang="ko-KR" altLang="en-US" sz="1600" dirty="0" err="1"/>
              <a:t>로섬이</a:t>
            </a:r>
            <a:r>
              <a:rPr lang="en-US" altLang="ko-KR" sz="1600" dirty="0"/>
              <a:t> (Guido van Rossum)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sz="1600" dirty="0"/>
              <a:t>1989</a:t>
            </a:r>
            <a:r>
              <a:rPr lang="ko-KR" altLang="en-US" sz="1600" dirty="0"/>
              <a:t>년 </a:t>
            </a:r>
            <a:r>
              <a:rPr lang="en-US" altLang="ko-KR" sz="1600" dirty="0"/>
              <a:t>12</a:t>
            </a:r>
            <a:r>
              <a:rPr lang="ko-KR" altLang="en-US" sz="1600" dirty="0"/>
              <a:t>월에 개발하기 시작하여 </a:t>
            </a:r>
            <a:r>
              <a:rPr lang="en-US" altLang="ko-KR" sz="1600" dirty="0"/>
              <a:t>1991</a:t>
            </a:r>
            <a:r>
              <a:rPr lang="ko-KR" altLang="en-US" sz="1600" dirty="0"/>
              <a:t>년에</a:t>
            </a:r>
            <a:r>
              <a:rPr lang="en-US" altLang="ko-KR" sz="1600" dirty="0"/>
              <a:t> </a:t>
            </a:r>
            <a:r>
              <a:rPr lang="ko-KR" altLang="en-US" sz="1600" dirty="0"/>
              <a:t>배포된 인터프리터 언어</a:t>
            </a:r>
            <a:endParaRPr lang="en-US" altLang="ko-KR"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606851-C08E-43EC-93E2-845CD598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1026" name="Picture 2" descr="귀도 반 로섬에 대한 이미지 검색결과">
            <a:extLst>
              <a:ext uri="{FF2B5EF4-FFF2-40B4-BE49-F238E27FC236}">
                <a16:creationId xmlns:a16="http://schemas.microsoft.com/office/drawing/2014/main" id="{9A139FD2-ADB0-4EDD-8635-DD8467F30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F8287F3-3F5D-47EB-9500-66F10727F903}"/>
              </a:ext>
            </a:extLst>
          </p:cNvPr>
          <p:cNvSpPr txBox="1">
            <a:spLocks/>
          </p:cNvSpPr>
          <p:nvPr/>
        </p:nvSpPr>
        <p:spPr>
          <a:xfrm>
            <a:off x="838201" y="3724858"/>
            <a:ext cx="6644780" cy="1098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1600" dirty="0"/>
              <a:t>Python</a:t>
            </a:r>
            <a:r>
              <a:rPr lang="ko-KR" altLang="en-US" sz="1600" dirty="0"/>
              <a:t>이란</a:t>
            </a:r>
            <a:r>
              <a:rPr lang="en-US" altLang="ko-KR" sz="1600" dirty="0"/>
              <a:t>,</a:t>
            </a:r>
            <a:r>
              <a:rPr lang="ko-KR" altLang="en-US" sz="1600" dirty="0"/>
              <a:t> 자신이 좋아하던 코미디 </a:t>
            </a:r>
            <a:r>
              <a:rPr lang="en-US" altLang="ko-KR" sz="1600" dirty="0"/>
              <a:t>&lt;Monty Python’s Flying Circus&gt;</a:t>
            </a:r>
            <a:r>
              <a:rPr lang="ko-KR" altLang="en-US" sz="1600" dirty="0"/>
              <a:t>에서 비롯된 것이라고 함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57171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606851-C08E-43EC-93E2-845CD598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4E83B040-DABB-4533-9FF4-6AE0C497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잠깐</a:t>
            </a:r>
            <a:r>
              <a:rPr lang="en-US" altLang="ko-KR" dirty="0"/>
              <a:t>, </a:t>
            </a:r>
            <a:r>
              <a:rPr lang="ko-KR" altLang="en-US" dirty="0"/>
              <a:t>이 과목은 왜 하필 </a:t>
            </a:r>
            <a:r>
              <a:rPr lang="ko-KR" altLang="en-US" dirty="0" err="1"/>
              <a:t>파이썬일까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9" name="내용 개체 틀 8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23FA105E-282B-4659-BB2C-7B8BA0785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5" y="1601391"/>
            <a:ext cx="4980546" cy="3073104"/>
          </a:xfrm>
        </p:spPr>
      </p:pic>
      <p:pic>
        <p:nvPicPr>
          <p:cNvPr id="11" name="그림 10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DE04FC93-6B6A-4E9F-8704-AD893C22D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63" y="1601446"/>
            <a:ext cx="4848500" cy="3073662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EE912BC5-8AA3-4D40-BFD4-BFA741DC822A}"/>
              </a:ext>
            </a:extLst>
          </p:cNvPr>
          <p:cNvSpPr/>
          <p:nvPr/>
        </p:nvSpPr>
        <p:spPr>
          <a:xfrm>
            <a:off x="368290" y="6409159"/>
            <a:ext cx="111709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/>
              <a:t>Jean-Francois Puget, IBM. </a:t>
            </a:r>
            <a:r>
              <a:rPr lang="ko-KR" altLang="en-US" sz="1100" dirty="0"/>
              <a:t>https://www.kdnuggets.com/2017/01/most-popular-language-machine-learning-data-science.html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FF0A39-79BB-4175-801A-99DA31AAE9F1}"/>
              </a:ext>
            </a:extLst>
          </p:cNvPr>
          <p:cNvSpPr/>
          <p:nvPr/>
        </p:nvSpPr>
        <p:spPr>
          <a:xfrm>
            <a:off x="708155" y="5067756"/>
            <a:ext cx="10887732" cy="88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rgbClr val="111111"/>
                </a:solidFill>
                <a:latin typeface="Open Sans"/>
              </a:rPr>
              <a:t>최근 몇 년 들어 </a:t>
            </a:r>
            <a:r>
              <a:rPr lang="ko-KR" altLang="en-US" sz="1200" dirty="0" err="1">
                <a:solidFill>
                  <a:srgbClr val="111111"/>
                </a:solidFill>
                <a:latin typeface="Open Sans"/>
              </a:rPr>
              <a:t>머신러닝과</a:t>
            </a:r>
            <a:r>
              <a:rPr lang="ko-KR" altLang="en-US" sz="1200" dirty="0">
                <a:solidFill>
                  <a:srgbClr val="111111"/>
                </a:solidFill>
                <a:latin typeface="Open Sans"/>
              </a:rPr>
              <a:t> 데이터 사이언스에 대한 관심도가 높아지면서 모든 프로그래밍 언어의 인기도가 높아지고 있음</a:t>
            </a:r>
            <a:endParaRPr lang="en-US" altLang="ko-KR" sz="1200" dirty="0">
              <a:solidFill>
                <a:srgbClr val="111111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rgbClr val="111111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err="1">
                <a:solidFill>
                  <a:srgbClr val="111111"/>
                </a:solidFill>
                <a:latin typeface="Open Sans"/>
              </a:rPr>
              <a:t>머신러닝과</a:t>
            </a:r>
            <a:r>
              <a:rPr lang="ko-KR" altLang="en-US" sz="1200" dirty="0">
                <a:solidFill>
                  <a:srgbClr val="111111"/>
                </a:solidFill>
                <a:latin typeface="Open Sans"/>
              </a:rPr>
              <a:t> 데이터 사이언스에서 </a:t>
            </a:r>
            <a:r>
              <a:rPr lang="ko-KR" altLang="en-US" sz="1200" dirty="0" err="1">
                <a:solidFill>
                  <a:srgbClr val="111111"/>
                </a:solidFill>
                <a:latin typeface="Open Sans"/>
              </a:rPr>
              <a:t>파이썬의</a:t>
            </a:r>
            <a:r>
              <a:rPr lang="ko-KR" altLang="en-US" sz="1200" dirty="0">
                <a:solidFill>
                  <a:srgbClr val="111111"/>
                </a:solidFill>
                <a:latin typeface="Open Sans"/>
              </a:rPr>
              <a:t> 인기는 압도적으로 높음</a:t>
            </a:r>
            <a:endParaRPr lang="en-US" altLang="ko-KR" sz="1200" dirty="0">
              <a:solidFill>
                <a:srgbClr val="11111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2718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0998B7-6AEA-44B3-AE10-3F05012E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Python</a:t>
            </a:r>
            <a:r>
              <a:rPr lang="ko-KR" altLang="en-US" dirty="0"/>
              <a:t>의 기원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DE30EF-9C6B-4EE4-9AE0-214770EA4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/>
              <a:t>■ 인터프리터 언어</a:t>
            </a:r>
            <a:r>
              <a:rPr lang="en-US" altLang="ko-KR" sz="18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800" dirty="0"/>
              <a:t>   - </a:t>
            </a:r>
            <a:r>
              <a:rPr lang="ko-KR" altLang="en-US" sz="1800" dirty="0"/>
              <a:t>컴파일 언어는 컴파일 후 만들어지는 프로그램을 통해 동작을 실행</a:t>
            </a:r>
            <a:r>
              <a:rPr lang="en-US" altLang="ko-KR" sz="1800" dirty="0"/>
              <a:t>(</a:t>
            </a:r>
            <a:r>
              <a:rPr lang="ko-KR" altLang="en-US" sz="1800" dirty="0"/>
              <a:t>대표적으로 </a:t>
            </a:r>
            <a:r>
              <a:rPr lang="en-US" altLang="ko-KR" sz="1800" dirty="0"/>
              <a:t>C</a:t>
            </a:r>
            <a:r>
              <a:rPr lang="ko-KR" altLang="en-US" sz="1800" dirty="0"/>
              <a:t>와 </a:t>
            </a:r>
            <a:r>
              <a:rPr lang="en-US" altLang="ko-KR" sz="1800" dirty="0"/>
              <a:t>Java)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인터프리터 언어는 한 </a:t>
            </a:r>
            <a:r>
              <a:rPr lang="ko-KR" altLang="en-US" sz="1800" dirty="0" err="1"/>
              <a:t>줄씩</a:t>
            </a:r>
            <a:r>
              <a:rPr lang="ko-KR" altLang="en-US" sz="1800" dirty="0"/>
              <a:t> 소스 코드를 해석해서 그때그때 실행해 결과를 바로 확인할 수 있음</a:t>
            </a:r>
            <a:endParaRPr lang="en-US" altLang="ko-KR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800" dirty="0"/>
              <a:t>     ex) </a:t>
            </a:r>
            <a:r>
              <a:rPr lang="ko-KR" altLang="en-US" sz="1800" dirty="0"/>
              <a:t>통역사와 함께</a:t>
            </a:r>
            <a:r>
              <a:rPr lang="en-US" altLang="ko-KR" sz="1800" dirty="0"/>
              <a:t> </a:t>
            </a:r>
            <a:r>
              <a:rPr lang="ko-KR" altLang="en-US" sz="1800" dirty="0"/>
              <a:t>외국인을 만나는 상황을 </a:t>
            </a:r>
            <a:r>
              <a:rPr lang="ko-KR" altLang="en-US" sz="1800" dirty="0" err="1"/>
              <a:t>빗대어서</a:t>
            </a:r>
            <a:r>
              <a:rPr lang="ko-KR" altLang="en-US" sz="1800" dirty="0"/>
              <a:t> 표현하자면</a:t>
            </a:r>
            <a:endParaRPr lang="en-US" altLang="ko-KR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800" dirty="0"/>
              <a:t>          </a:t>
            </a:r>
            <a:r>
              <a:rPr lang="ko-KR" altLang="en-US" sz="1800" dirty="0"/>
              <a:t>컴파일 언어 </a:t>
            </a:r>
            <a:r>
              <a:rPr lang="en-US" altLang="ko-KR" sz="1800" dirty="0"/>
              <a:t>- </a:t>
            </a:r>
            <a:r>
              <a:rPr lang="ko-KR" altLang="en-US" sz="1800" dirty="0"/>
              <a:t>내가 할 말을 모두 끝낸 다음에 통역사가 한 번에 통역</a:t>
            </a:r>
            <a:endParaRPr lang="en-US" altLang="ko-KR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800" dirty="0"/>
              <a:t>          </a:t>
            </a:r>
            <a:r>
              <a:rPr lang="ko-KR" altLang="en-US" sz="1800" dirty="0"/>
              <a:t>인터프리터 언어 </a:t>
            </a:r>
            <a:r>
              <a:rPr lang="en-US" altLang="ko-KR" sz="1800" dirty="0"/>
              <a:t>- </a:t>
            </a:r>
            <a:r>
              <a:rPr lang="ko-KR" altLang="en-US" sz="1800" dirty="0"/>
              <a:t>내가 말 한마디를 끝낼 때마다 통역사가 바로바로 통역</a:t>
            </a:r>
            <a:endParaRPr lang="en-US" altLang="ko-KR" sz="18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32E1F4-8984-4C18-83E6-9BE30AB94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158" y="4097585"/>
            <a:ext cx="3510006" cy="222107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D9620AF-28A1-4C96-AD85-DC3633CCD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836" y="4097586"/>
            <a:ext cx="3722496" cy="222107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C049EBB-D69C-419C-8D5E-3C7DC7C04A14}"/>
              </a:ext>
            </a:extLst>
          </p:cNvPr>
          <p:cNvSpPr/>
          <p:nvPr/>
        </p:nvSpPr>
        <p:spPr>
          <a:xfrm>
            <a:off x="5522867" y="6338986"/>
            <a:ext cx="6669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/>
              <a:t>그림 출처 </a:t>
            </a:r>
            <a:r>
              <a:rPr lang="en-US" altLang="ko-KR" sz="1400" dirty="0"/>
              <a:t>: </a:t>
            </a:r>
            <a:r>
              <a:rPr lang="ko-KR" altLang="en-US" sz="1400" dirty="0" err="1"/>
              <a:t>지오니님의</a:t>
            </a:r>
            <a:r>
              <a:rPr lang="ko-KR" altLang="en-US" sz="1400" dirty="0"/>
              <a:t> 블로그 </a:t>
            </a:r>
            <a:r>
              <a:rPr lang="en-US" altLang="ko-KR" sz="1400" dirty="0">
                <a:hlinkClick r:id="rId5"/>
              </a:rPr>
              <a:t>(https://blog.naver.com/zosl1004/221242373322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773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0998B7-6AEA-44B3-AE10-3F05012E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Python</a:t>
            </a:r>
            <a:r>
              <a:rPr lang="ko-KR" altLang="en-US" dirty="0"/>
              <a:t>의 철학 및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DE30EF-9C6B-4EE4-9AE0-214770EA4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59" y="2286484"/>
            <a:ext cx="4917687" cy="31502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</a:rPr>
              <a:t>“</a:t>
            </a:r>
            <a:r>
              <a:rPr lang="ko-KR" alt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아름다운 것이 추한 것보다 낫다</a:t>
            </a: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</a:rPr>
              <a:t> “</a:t>
            </a:r>
            <a:r>
              <a:rPr lang="ko-KR" alt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명시적인 것이 암시적인 것보다 낫다</a:t>
            </a: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</a:rPr>
              <a:t> “</a:t>
            </a:r>
            <a:r>
              <a:rPr lang="ko-KR" alt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단순함이 </a:t>
            </a:r>
            <a:r>
              <a:rPr lang="ko-KR" altLang="en-US" sz="1800" dirty="0" err="1">
                <a:solidFill>
                  <a:srgbClr val="222222"/>
                </a:solidFill>
                <a:latin typeface="Arial" panose="020B0604020202020204" pitchFamily="34" charset="0"/>
              </a:rPr>
              <a:t>복잡함보다</a:t>
            </a:r>
            <a:r>
              <a:rPr lang="ko-KR" alt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 낫다</a:t>
            </a: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</a:rPr>
              <a:t> “</a:t>
            </a:r>
            <a:r>
              <a:rPr lang="ko-KR" alt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복잡함이 난해한 것보다 낫다</a:t>
            </a: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</a:rPr>
              <a:t> “</a:t>
            </a:r>
            <a:r>
              <a:rPr lang="ko-KR" alt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가독성은 중요하다</a:t>
            </a: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</a:rPr>
              <a:t>.”</a:t>
            </a:r>
          </a:p>
          <a:p>
            <a:pPr>
              <a:lnSpc>
                <a:spcPct val="150000"/>
              </a:lnSpc>
            </a:pPr>
            <a:endParaRPr lang="en-US" altLang="ko-KR" sz="1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 (</a:t>
            </a:r>
            <a:r>
              <a:rPr lang="ko-KR" altLang="en-US" sz="1800" dirty="0">
                <a:solidFill>
                  <a:srgbClr val="2222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다른 언어들의 경우</a:t>
            </a: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ko-KR" altLang="en-US" sz="1800" dirty="0">
                <a:solidFill>
                  <a:srgbClr val="2222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문제를 해결하는데 </a:t>
            </a: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100</a:t>
            </a:r>
            <a:r>
              <a:rPr lang="ko-KR" altLang="en-US" sz="1800" dirty="0">
                <a:solidFill>
                  <a:srgbClr val="2222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가지 다른 </a:t>
            </a:r>
            <a:endParaRPr lang="en-US" altLang="ko-KR" sz="1800" dirty="0">
              <a:solidFill>
                <a:srgbClr val="222222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</a:t>
            </a:r>
            <a:r>
              <a:rPr lang="ko-KR" altLang="en-US" sz="1800" dirty="0">
                <a:solidFill>
                  <a:srgbClr val="2222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방법이 있지만</a:t>
            </a: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800" dirty="0" err="1">
                <a:solidFill>
                  <a:srgbClr val="2222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파이썬은</a:t>
            </a:r>
            <a:r>
              <a:rPr lang="ko-KR" altLang="en-US" sz="1800" dirty="0">
                <a:solidFill>
                  <a:srgbClr val="2222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olidFill>
                  <a:srgbClr val="2222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ko-KR" altLang="en-US" sz="1800" dirty="0">
                <a:solidFill>
                  <a:srgbClr val="2222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가지 효율적인 방법을 추구</a:t>
            </a:r>
            <a:endParaRPr lang="en-US" altLang="ko-KR" sz="18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DA8452-DA8F-43C6-9E72-08E74747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6204376-666B-4023-B9E9-62C28C731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128" y="1428088"/>
            <a:ext cx="6225491" cy="4867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05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0998B7-6AEA-44B3-AE10-3F05012E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Python</a:t>
            </a:r>
            <a:r>
              <a:rPr lang="ko-KR" altLang="en-US" dirty="0"/>
              <a:t>의 철학 및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DE30EF-9C6B-4EE4-9AE0-214770EA4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ko-KR" altLang="en-US" sz="1500" dirty="0"/>
              <a:t>■ 인간 지향적인 언어</a:t>
            </a:r>
            <a:endParaRPr lang="en-US" altLang="ko-KR" sz="1500" dirty="0"/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sz="1500" dirty="0"/>
              <a:t>     ex) if 4 in [1,2,3,4]: print(“4</a:t>
            </a:r>
            <a:r>
              <a:rPr lang="ko-KR" altLang="en-US" sz="1500" dirty="0"/>
              <a:t>가 있습니다</a:t>
            </a:r>
            <a:r>
              <a:rPr lang="en-US" altLang="ko-KR" sz="1500" dirty="0"/>
              <a:t>.”) </a:t>
            </a:r>
            <a:r>
              <a:rPr lang="en-US" altLang="ko-KR" sz="1500" dirty="0">
                <a:sym typeface="Wingdings" panose="05000000000000000000" pitchFamily="2" charset="2"/>
              </a:rPr>
              <a:t> </a:t>
            </a:r>
            <a:r>
              <a:rPr lang="ko-KR" altLang="en-US" sz="1500" dirty="0" err="1">
                <a:sym typeface="Wingdings" panose="05000000000000000000" pitchFamily="2" charset="2"/>
              </a:rPr>
              <a:t>직독직해</a:t>
            </a:r>
            <a:r>
              <a:rPr lang="ko-KR" altLang="en-US" sz="1500" dirty="0">
                <a:sym typeface="Wingdings" panose="05000000000000000000" pitchFamily="2" charset="2"/>
              </a:rPr>
              <a:t> 가능</a:t>
            </a:r>
            <a:r>
              <a:rPr lang="en-US" altLang="ko-KR" sz="1500" dirty="0">
                <a:sym typeface="Wingdings" panose="05000000000000000000" pitchFamily="2" charset="2"/>
              </a:rPr>
              <a:t>.(</a:t>
            </a:r>
            <a:r>
              <a:rPr lang="ko-KR" altLang="en-US" sz="1500" dirty="0">
                <a:sym typeface="Wingdings" panose="05000000000000000000" pitchFamily="2" charset="2"/>
              </a:rPr>
              <a:t>만약 </a:t>
            </a:r>
            <a:r>
              <a:rPr lang="en-US" altLang="ko-KR" sz="1500" dirty="0">
                <a:sym typeface="Wingdings" panose="05000000000000000000" pitchFamily="2" charset="2"/>
              </a:rPr>
              <a:t>4</a:t>
            </a:r>
            <a:r>
              <a:rPr lang="ko-KR" altLang="en-US" sz="1500" dirty="0">
                <a:sym typeface="Wingdings" panose="05000000000000000000" pitchFamily="2" charset="2"/>
              </a:rPr>
              <a:t>가 </a:t>
            </a:r>
            <a:r>
              <a:rPr lang="en-US" altLang="ko-KR" sz="1500" dirty="0">
                <a:sym typeface="Wingdings" panose="05000000000000000000" pitchFamily="2" charset="2"/>
              </a:rPr>
              <a:t>1, 2, 3, 4 </a:t>
            </a:r>
            <a:r>
              <a:rPr lang="ko-KR" altLang="en-US" sz="1500" dirty="0">
                <a:sym typeface="Wingdings" panose="05000000000000000000" pitchFamily="2" charset="2"/>
              </a:rPr>
              <a:t>중에 있으면 </a:t>
            </a:r>
            <a:r>
              <a:rPr lang="en-US" altLang="ko-KR" sz="1500" dirty="0">
                <a:sym typeface="Wingdings" panose="05000000000000000000" pitchFamily="2" charset="2"/>
              </a:rPr>
              <a:t>“4</a:t>
            </a:r>
            <a:r>
              <a:rPr lang="ko-KR" altLang="en-US" sz="1500" dirty="0">
                <a:sym typeface="Wingdings" panose="05000000000000000000" pitchFamily="2" charset="2"/>
              </a:rPr>
              <a:t>가 있습니다＂를 출력</a:t>
            </a:r>
            <a:r>
              <a:rPr lang="en-US" altLang="ko-KR" sz="1500" dirty="0">
                <a:sym typeface="Wingdings" panose="05000000000000000000" pitchFamily="2" charset="2"/>
              </a:rPr>
              <a:t>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sz="1500" dirty="0">
                <a:sym typeface="Wingdings" panose="05000000000000000000" pitchFamily="2" charset="2"/>
              </a:rPr>
              <a:t>     *</a:t>
            </a:r>
            <a:r>
              <a:rPr lang="ko-KR" altLang="en-US" sz="1500" dirty="0">
                <a:sym typeface="Wingdings" panose="05000000000000000000" pitchFamily="2" charset="2"/>
              </a:rPr>
              <a:t> 이러한 쉬운 문법으로 인해 배우기 쉽고</a:t>
            </a:r>
            <a:r>
              <a:rPr lang="en-US" altLang="ko-KR" sz="1500" dirty="0">
                <a:sym typeface="Wingdings" panose="05000000000000000000" pitchFamily="2" charset="2"/>
              </a:rPr>
              <a:t>, </a:t>
            </a:r>
            <a:r>
              <a:rPr lang="ko-KR" altLang="en-US" sz="1500" dirty="0">
                <a:sym typeface="Wingdings" panose="05000000000000000000" pitchFamily="2" charset="2"/>
              </a:rPr>
              <a:t>프로그램 개발 속도가 빠름</a:t>
            </a:r>
            <a:endParaRPr lang="en-US" altLang="ko-KR" sz="1500" dirty="0">
              <a:sym typeface="Wingdings" panose="05000000000000000000" pitchFamily="2" charset="2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altLang="ko-KR" sz="100" dirty="0">
              <a:sym typeface="Wingdings" panose="05000000000000000000" pitchFamily="2" charset="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ko-KR" altLang="en-US" sz="1500" dirty="0"/>
              <a:t>■ 간결한 언어</a:t>
            </a:r>
            <a:endParaRPr lang="en-US" altLang="ko-KR" sz="1500" dirty="0">
              <a:sym typeface="Wingdings" panose="05000000000000000000" pitchFamily="2" charset="2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00F1E9-B8C6-4139-8381-3FCF63A16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33" y="3919538"/>
            <a:ext cx="8124825" cy="196215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C513B38-ACE8-4A32-8F16-FDB5A333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8</a:t>
            </a:fld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5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0998B7-6AEA-44B3-AE10-3F05012E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Python</a:t>
            </a:r>
            <a:r>
              <a:rPr lang="ko-KR" altLang="en-US" dirty="0"/>
              <a:t>의 철학 및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DE30EF-9C6B-4EE4-9AE0-214770EA4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7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ko-KR" altLang="en-US" sz="1800" dirty="0"/>
              <a:t>이러한 특징들로 인해 다른 언어에 비해 상대적으로 배우기 쉽고</a:t>
            </a:r>
            <a:r>
              <a:rPr lang="en-US" altLang="ko-KR" sz="1800" dirty="0"/>
              <a:t>, </a:t>
            </a:r>
            <a:r>
              <a:rPr lang="ko-KR" altLang="en-US" sz="1800" dirty="0"/>
              <a:t>여러 교육 기관 및 산업체에서의 이용이 증가하고 있음</a:t>
            </a:r>
            <a:endParaRPr lang="en-US" altLang="ko-KR" sz="1800" dirty="0"/>
          </a:p>
          <a:p>
            <a:pPr>
              <a:lnSpc>
                <a:spcPct val="160000"/>
              </a:lnSpc>
            </a:pPr>
            <a:r>
              <a:rPr lang="ko-KR" altLang="en-US" sz="1800" dirty="0"/>
              <a:t>다양한 플랫폼에서 쓸 수 있고</a:t>
            </a:r>
            <a:r>
              <a:rPr lang="en-US" altLang="ko-KR" sz="1800" dirty="0"/>
              <a:t>, </a:t>
            </a:r>
            <a:r>
              <a:rPr lang="ko-KR" altLang="en-US" sz="1800" dirty="0"/>
              <a:t>라이브러리</a:t>
            </a:r>
            <a:r>
              <a:rPr lang="en-US" altLang="ko-KR" sz="1800" dirty="0"/>
              <a:t>(</a:t>
            </a:r>
            <a:r>
              <a:rPr lang="ko-KR" altLang="en-US" sz="1800" dirty="0"/>
              <a:t>모듈</a:t>
            </a:r>
            <a:r>
              <a:rPr lang="en-US" altLang="ko-KR" sz="1800" dirty="0"/>
              <a:t>)</a:t>
            </a:r>
            <a:r>
              <a:rPr lang="ko-KR" altLang="en-US" sz="1800" dirty="0"/>
              <a:t>가 풍부함</a:t>
            </a:r>
            <a:endParaRPr lang="en-US" altLang="ko-KR" sz="1800" dirty="0"/>
          </a:p>
          <a:p>
            <a:pPr>
              <a:lnSpc>
                <a:spcPct val="160000"/>
              </a:lnSpc>
            </a:pPr>
            <a:r>
              <a:rPr lang="en-US" altLang="ko-KR" sz="1800" dirty="0"/>
              <a:t>Java,</a:t>
            </a:r>
            <a:r>
              <a:rPr lang="ko-KR" altLang="en-US" sz="1800" dirty="0"/>
              <a:t> </a:t>
            </a:r>
            <a:r>
              <a:rPr lang="en-US" altLang="ko-KR" sz="1800" dirty="0"/>
              <a:t>C</a:t>
            </a:r>
            <a:r>
              <a:rPr lang="ko-KR" altLang="en-US" sz="1800" dirty="0"/>
              <a:t> 다음으로 많이 쓰이는 언어</a:t>
            </a:r>
            <a:endParaRPr lang="en-US" altLang="ko-KR" sz="1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DA8452-DA8F-43C6-9E72-08E74747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35C-4F22-4F78-99CD-D0D95E3E53E5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EB9EF43-9413-4F8A-B5F0-DC08C6380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12" y="3813459"/>
            <a:ext cx="8639175" cy="2047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BD2A71-F03F-4027-A023-618A2A725E3A}"/>
              </a:ext>
            </a:extLst>
          </p:cNvPr>
          <p:cNvSpPr txBox="1"/>
          <p:nvPr/>
        </p:nvSpPr>
        <p:spPr>
          <a:xfrm>
            <a:off x="6806907" y="6040721"/>
            <a:ext cx="3608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출처 </a:t>
            </a:r>
            <a:r>
              <a:rPr lang="en-US" altLang="ko-KR" sz="1400" dirty="0"/>
              <a:t>: </a:t>
            </a:r>
            <a:r>
              <a:rPr lang="en-US" altLang="ko-KR" sz="1400" dirty="0">
                <a:hlinkClick r:id="rId4"/>
              </a:rPr>
              <a:t>https://www.tiobe.com/tiobe-index/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410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9.4|6.4|12.8|5.2|5.4|4.4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962</Words>
  <Application>Microsoft Office PowerPoint</Application>
  <PresentationFormat>와이드스크린</PresentationFormat>
  <Paragraphs>163</Paragraphs>
  <Slides>16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Open Sans</vt:lpstr>
      <vt:lpstr>맑은 고딕</vt:lpstr>
      <vt:lpstr>Arial</vt:lpstr>
      <vt:lpstr>Office 테마</vt:lpstr>
      <vt:lpstr>빅데이터개론 - 파이썬의 기본 -</vt:lpstr>
      <vt:lpstr>목  차</vt:lpstr>
      <vt:lpstr>제 소개를 드리자면</vt:lpstr>
      <vt:lpstr>1. Python의 기원</vt:lpstr>
      <vt:lpstr>잠깐, 이 과목은 왜 하필 파이썬일까?</vt:lpstr>
      <vt:lpstr>1. Python의 기원</vt:lpstr>
      <vt:lpstr>2. Python의 철학 및 특징</vt:lpstr>
      <vt:lpstr>2. Python의 철학 및 특징</vt:lpstr>
      <vt:lpstr>2. Python의 철학 및 특징</vt:lpstr>
      <vt:lpstr>3. Python의 다양한 쓰임새</vt:lpstr>
      <vt:lpstr>4. Python을 실행하는 여러가지 방법</vt:lpstr>
      <vt:lpstr>5. Anaconda 설치 및 Jupyter Notebook 실행</vt:lpstr>
      <vt:lpstr>5. Anaconda 설치 및 Jupyter Notebook 실행</vt:lpstr>
      <vt:lpstr>5. Anaconda 설치 및 Jupyter Notebook 실행</vt:lpstr>
      <vt:lpstr>6. Colab 실행</vt:lpstr>
      <vt:lpstr>부록. 개발자에게 영어가 필요한 이유?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빅데이터개론 - 파이썬의 기본 -</dc:title>
  <dc:creator>안 준영</dc:creator>
  <cp:lastModifiedBy>안 준영</cp:lastModifiedBy>
  <cp:revision>67</cp:revision>
  <dcterms:created xsi:type="dcterms:W3CDTF">2020-03-13T23:19:55Z</dcterms:created>
  <dcterms:modified xsi:type="dcterms:W3CDTF">2020-03-21T07:14:35Z</dcterms:modified>
</cp:coreProperties>
</file>